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Layouts/slideLayout3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1" r:id="rId1"/>
  </p:sldMasterIdLst>
  <p:sldIdLst>
    <p:sldId id="257" r:id="rId2"/>
    <p:sldId id="258" r:id="rId3"/>
    <p:sldId id="265" r:id="rId4"/>
    <p:sldId id="267" r:id="rId5"/>
    <p:sldId id="268" r:id="rId6"/>
    <p:sldId id="269" r:id="rId7"/>
    <p:sldId id="270" r:id="rId8"/>
    <p:sldId id="271" r:id="rId9"/>
    <p:sldId id="272" r:id="rId10"/>
    <p:sldId id="273" r:id="rId11"/>
    <p:sldId id="264" r:id="rId12"/>
  </p:sldIdLst>
  <p:sldSz cx="9144000" cy="5143500" type="screen16x9"/>
  <p:notesSz cx="6858000" cy="9144000"/>
  <p:defaultTextStyle>
    <a:defPPr>
      <a:defRPr lang="en-US"/>
    </a:defPPr>
    <a:lvl1pPr marL="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1pPr>
    <a:lvl2pPr marL="4081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2pPr>
    <a:lvl3pPr marL="816350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3pPr>
    <a:lvl4pPr marL="12245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4pPr>
    <a:lvl5pPr marL="16326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5pPr>
    <a:lvl6pPr marL="204087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6pPr>
    <a:lvl7pPr marL="244904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7pPr>
    <a:lvl8pPr marL="2857225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8pPr>
    <a:lvl9pPr marL="3265399" algn="l" defTabSz="816350" rtl="0" eaLnBrk="1" latinLnBrk="0" hangingPunct="1">
      <a:defRPr sz="1607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2880" userDrawn="1">
          <p15:clr>
            <a:srgbClr val="A4A3A4"/>
          </p15:clr>
        </p15:guide>
        <p15:guide id="3" orient="horz" pos="2358" userDrawn="1">
          <p15:clr>
            <a:srgbClr val="A4A3A4"/>
          </p15:clr>
        </p15:guide>
        <p15:guide id="4" orient="horz" pos="2868">
          <p15:clr>
            <a:srgbClr val="A4A3A4"/>
          </p15:clr>
        </p15:guide>
        <p15:guide id="5" pos="2863">
          <p15:clr>
            <a:srgbClr val="A4A3A4"/>
          </p15:clr>
        </p15:guide>
        <p15:guide id="6" pos="285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F8EC"/>
    <a:srgbClr val="DBECCC"/>
    <a:srgbClr val="262087"/>
    <a:srgbClr val="0066CC"/>
    <a:srgbClr val="0099CC"/>
    <a:srgbClr val="009999"/>
    <a:srgbClr val="333399"/>
    <a:srgbClr val="33A05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589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26" y="282"/>
      </p:cViewPr>
      <p:guideLst>
        <p:guide pos="2880"/>
        <p:guide orient="horz" pos="2358"/>
        <p:guide orient="horz" pos="2868"/>
        <p:guide pos="2863"/>
        <p:guide pos="285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200" d="100"/>
        <a:sy n="2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file://localhost/Users/anninmp/Documents/Jobs%20In%20Progress/%20LOGOS/%20DPI%20Logos/dpi_logo_horizSS-REV.emf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ext Placeholder 14"/>
          <p:cNvSpPr>
            <a:spLocks noGrp="1"/>
          </p:cNvSpPr>
          <p:nvPr>
            <p:ph type="body" sz="quarter" idx="10" hasCustomPrompt="1"/>
          </p:nvPr>
        </p:nvSpPr>
        <p:spPr>
          <a:xfrm>
            <a:off x="1364321" y="1293834"/>
            <a:ext cx="6311370" cy="126266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lnSpc>
                <a:spcPts val="3820"/>
              </a:lnSpc>
              <a:buNone/>
              <a:defRPr sz="3600" baseline="0">
                <a:solidFill>
                  <a:srgbClr val="333399"/>
                </a:solidFill>
                <a:latin typeface="Lato Black" panose="020F0A02020204030203" pitchFamily="34" charset="0"/>
              </a:defRPr>
            </a:lvl1pPr>
            <a:lvl2pPr>
              <a:defRPr sz="2637">
                <a:solidFill>
                  <a:srgbClr val="333399"/>
                </a:solidFill>
                <a:latin typeface="+mj-lt"/>
              </a:defRPr>
            </a:lvl2pPr>
            <a:lvl3pPr>
              <a:defRPr sz="2637">
                <a:solidFill>
                  <a:srgbClr val="333399"/>
                </a:solidFill>
                <a:latin typeface="+mj-lt"/>
              </a:defRPr>
            </a:lvl3pPr>
            <a:lvl4pPr>
              <a:defRPr sz="2637">
                <a:solidFill>
                  <a:srgbClr val="333399"/>
                </a:solidFill>
                <a:latin typeface="+mj-lt"/>
              </a:defRPr>
            </a:lvl4pPr>
            <a:lvl5pPr>
              <a:defRPr sz="2637">
                <a:solidFill>
                  <a:srgbClr val="333399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Presentation Title</a:t>
            </a:r>
            <a:br>
              <a:rPr lang="en-US" dirty="0" smtClean="0"/>
            </a:br>
            <a:r>
              <a:rPr lang="en-US" dirty="0" smtClean="0"/>
              <a:t>Slide Master</a:t>
            </a:r>
            <a:endParaRPr lang="en-US" dirty="0"/>
          </a:p>
        </p:txBody>
      </p:sp>
      <p:sp>
        <p:nvSpPr>
          <p:cNvPr id="12" name="Text Placeholder 16"/>
          <p:cNvSpPr>
            <a:spLocks noGrp="1"/>
          </p:cNvSpPr>
          <p:nvPr>
            <p:ph type="body" sz="quarter" idx="11" hasCustomPrompt="1"/>
          </p:nvPr>
        </p:nvSpPr>
        <p:spPr>
          <a:xfrm>
            <a:off x="5458013" y="3035370"/>
            <a:ext cx="2228771" cy="1123872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lnSpc>
                <a:spcPct val="100000"/>
              </a:lnSpc>
              <a:buNone/>
              <a:defRPr sz="1800"/>
            </a:lvl1pPr>
            <a:lvl2pPr marL="342789" indent="0">
              <a:lnSpc>
                <a:spcPct val="100000"/>
              </a:lnSpc>
              <a:buNone/>
              <a:defRPr sz="1465"/>
            </a:lvl2pPr>
            <a:lvl3pPr marL="685578" indent="0">
              <a:lnSpc>
                <a:spcPct val="100000"/>
              </a:lnSpc>
              <a:buNone/>
              <a:defRPr sz="1465"/>
            </a:lvl3pPr>
            <a:lvl4pPr marL="1028367" indent="0">
              <a:lnSpc>
                <a:spcPct val="100000"/>
              </a:lnSpc>
              <a:buNone/>
              <a:defRPr sz="1465"/>
            </a:lvl4pPr>
            <a:lvl5pPr marL="1371156" indent="0">
              <a:lnSpc>
                <a:spcPct val="100000"/>
              </a:lnSpc>
              <a:buNone/>
              <a:defRPr sz="1465"/>
            </a:lvl5pPr>
          </a:lstStyle>
          <a:p>
            <a:pPr lvl="0"/>
            <a:r>
              <a:rPr lang="en-US" dirty="0" smtClean="0"/>
              <a:t>Name of Presenter</a:t>
            </a:r>
            <a:br>
              <a:rPr lang="en-US" dirty="0" smtClean="0"/>
            </a:br>
            <a:r>
              <a:rPr lang="en-US" dirty="0" smtClean="0"/>
              <a:t>Title</a:t>
            </a:r>
            <a:br>
              <a:rPr lang="en-US" dirty="0" smtClean="0"/>
            </a:br>
            <a:r>
              <a:rPr lang="en-US" dirty="0" smtClean="0"/>
              <a:t>Date</a:t>
            </a:r>
          </a:p>
        </p:txBody>
      </p:sp>
      <p:grpSp>
        <p:nvGrpSpPr>
          <p:cNvPr id="2" name="Group 1"/>
          <p:cNvGrpSpPr/>
          <p:nvPr userDrawn="1"/>
        </p:nvGrpSpPr>
        <p:grpSpPr>
          <a:xfrm>
            <a:off x="-1" y="3248879"/>
            <a:ext cx="9144058" cy="1896438"/>
            <a:chOff x="-1" y="3248879"/>
            <a:chExt cx="9144058" cy="1896438"/>
          </a:xfrm>
        </p:grpSpPr>
        <p:pic>
          <p:nvPicPr>
            <p:cNvPr id="9" name="Picture 8"/>
            <p:cNvPicPr>
              <a:picLocks noChangeAspect="1"/>
            </p:cNvPicPr>
            <p:nvPr userDrawn="1"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" t="7103" r="1" b="14555"/>
            <a:stretch/>
          </p:blipFill>
          <p:spPr>
            <a:xfrm>
              <a:off x="-1" y="3248879"/>
              <a:ext cx="9144058" cy="1896438"/>
            </a:xfrm>
            <a:prstGeom prst="rect">
              <a:avLst/>
            </a:prstGeom>
          </p:spPr>
        </p:pic>
        <p:pic>
          <p:nvPicPr>
            <p:cNvPr id="3" name="dpi_logo_horizSS-REV.emf" descr="/Users/anninmp/Documents/Jobs In Progress/ LOGOS/ DPI Logos/dpi_logo_horizSS-REV.emf"/>
            <p:cNvPicPr>
              <a:picLocks noChangeAspect="1"/>
            </p:cNvPicPr>
            <p:nvPr userDrawn="1"/>
          </p:nvPicPr>
          <p:blipFill>
            <a:blip r:embed="rId3" r:link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417957" y="4481264"/>
              <a:ext cx="2246156" cy="46167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754431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5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75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75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uiExpand="1" build="allAtOnce">
        <p:tmplLst>
          <p:tmpl lvl="1">
            <p:tnLst>
              <p:par>
                <p:cTn presetID="10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1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1"/>
                        </p:tgtEl>
                      </p:cBhvr>
                    </p:animEffect>
                  </p:childTnLst>
                </p:cTn>
              </p:par>
            </p:tnLst>
          </p:tmpl>
        </p:tmplLst>
      </p:bldP>
      <p:bldP spid="12" grpId="0" build="p">
        <p:tmplLst>
          <p:tmpl lvl="1">
            <p:tnLst>
              <p:par>
                <p:cTn presetID="10" presetClass="entr" presetSubtype="0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2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fade">
                      <p:cBhvr>
                        <p:cTn dur="750"/>
                        <p:tgtEl>
                          <p:spTgt spid="12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extLst mod="1">
    <p:ext uri="{DCECCB84-F9BA-43D5-87BE-67443E8EF086}">
      <p15:sldGuideLst xmlns:p15="http://schemas.microsoft.com/office/powerpoint/2012/main">
        <p15:guide id="1" orient="horz" pos="1620">
          <p15:clr>
            <a:srgbClr val="FBAE40"/>
          </p15:clr>
        </p15:guide>
        <p15:guide id="2" pos="3003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ext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 smtClean="0"/>
              <a:t>Sample Text Slide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4" hasCustomPrompt="1"/>
          </p:nvPr>
        </p:nvSpPr>
        <p:spPr>
          <a:xfrm>
            <a:off x="2052028" y="1197429"/>
            <a:ext cx="5046877" cy="2512779"/>
          </a:xfrm>
        </p:spPr>
        <p:txBody>
          <a:bodyPr>
            <a:normAutofit/>
          </a:bodyPr>
          <a:lstStyle>
            <a:lvl1pPr marL="342900" indent="-342900">
              <a:lnSpc>
                <a:spcPct val="150000"/>
              </a:lnSpc>
              <a:spcAft>
                <a:spcPts val="439"/>
              </a:spcAft>
              <a:buFont typeface="Arial" panose="020B0604020202020204" pitchFamily="34" charset="0"/>
              <a:buChar char="•"/>
              <a:defRPr sz="2400" b="1"/>
            </a:lvl1pPr>
            <a:lvl2pPr marL="628539" indent="-285750">
              <a:buFont typeface="Arial" panose="020B0604020202020204" pitchFamily="34" charset="0"/>
              <a:buChar char="•"/>
              <a:defRPr sz="1758"/>
            </a:lvl2pPr>
            <a:lvl3pPr marL="685578" indent="0">
              <a:buNone/>
              <a:defRPr sz="1758"/>
            </a:lvl3pPr>
            <a:lvl4pPr marL="1028368" indent="0">
              <a:buNone/>
              <a:defRPr sz="1758"/>
            </a:lvl4pPr>
            <a:lvl5pPr marL="1371157" indent="0">
              <a:buNone/>
              <a:defRPr sz="1758"/>
            </a:lvl5pPr>
          </a:lstStyle>
          <a:p>
            <a:pPr lvl="0"/>
            <a:r>
              <a:rPr lang="en-US" dirty="0" smtClean="0"/>
              <a:t> </a:t>
            </a:r>
          </a:p>
          <a:p>
            <a:pPr lvl="1"/>
            <a:endParaRPr lang="en-US" dirty="0" smtClean="0"/>
          </a:p>
        </p:txBody>
      </p:sp>
      <p:pic>
        <p:nvPicPr>
          <p:cNvPr id="7" name="Picture 6" descr="circle-logo-word-cover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122" y="4458624"/>
            <a:ext cx="594043" cy="601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50368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o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10" t="7103" b="33564"/>
          <a:stretch/>
        </p:blipFill>
        <p:spPr>
          <a:xfrm>
            <a:off x="-8814" y="3710690"/>
            <a:ext cx="9152873" cy="1436291"/>
          </a:xfrm>
          <a:prstGeom prst="rect">
            <a:avLst/>
          </a:prstGeom>
        </p:spPr>
      </p:pic>
      <p:sp>
        <p:nvSpPr>
          <p:cNvPr id="6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0" y="0"/>
            <a:ext cx="9144000" cy="921657"/>
          </a:xfrm>
        </p:spPr>
        <p:txBody>
          <a:bodyPr anchor="ctr">
            <a:normAutofit/>
          </a:bodyPr>
          <a:lstStyle>
            <a:lvl1pPr marL="0" indent="0" algn="ctr">
              <a:buNone/>
              <a:defRPr sz="3600">
                <a:solidFill>
                  <a:schemeClr val="bg1"/>
                </a:solidFill>
                <a:latin typeface="Lato Black" panose="020F0A02020204030203" pitchFamily="34" charset="0"/>
              </a:defRPr>
            </a:lvl1pPr>
          </a:lstStyle>
          <a:p>
            <a:pPr lvl="0"/>
            <a:r>
              <a:rPr lang="en-US" dirty="0" smtClean="0"/>
              <a:t>Sample Video Slide</a:t>
            </a:r>
            <a:endParaRPr lang="en-US" dirty="0"/>
          </a:p>
        </p:txBody>
      </p:sp>
      <p:pic>
        <p:nvPicPr>
          <p:cNvPr id="7" name="Picture 6" descr="circle-logo-word-cover-color.png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9122" y="4458624"/>
            <a:ext cx="594043" cy="601574"/>
          </a:xfrm>
          <a:prstGeom prst="rect">
            <a:avLst/>
          </a:prstGeom>
        </p:spPr>
      </p:pic>
      <p:sp>
        <p:nvSpPr>
          <p:cNvPr id="3" name="Media Placeholder 2"/>
          <p:cNvSpPr>
            <a:spLocks noGrp="1"/>
          </p:cNvSpPr>
          <p:nvPr>
            <p:ph type="media" sz="quarter" idx="15"/>
          </p:nvPr>
        </p:nvSpPr>
        <p:spPr>
          <a:xfrm>
            <a:off x="2042012" y="1304873"/>
            <a:ext cx="5045075" cy="2530475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5839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84116" y="1364104"/>
            <a:ext cx="4762552" cy="2478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Title 4"/>
          <p:cNvSpPr txBox="1">
            <a:spLocks/>
          </p:cNvSpPr>
          <p:nvPr userDrawn="1"/>
        </p:nvSpPr>
        <p:spPr bwMode="auto">
          <a:xfrm>
            <a:off x="-6304" y="0"/>
            <a:ext cx="9150304" cy="921657"/>
          </a:xfrm>
          <a:prstGeom prst="rect">
            <a:avLst/>
          </a:prstGeom>
          <a:solidFill>
            <a:srgbClr val="262087"/>
          </a:solidFill>
          <a:ln w="9525">
            <a:noFill/>
            <a:miter lim="800000"/>
            <a:headEnd/>
            <a:tailEnd/>
          </a:ln>
        </p:spPr>
        <p:txBody>
          <a:bodyPr vert="horz" wrap="square" lIns="66968" tIns="33484" rIns="66968" bIns="33484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4000" kern="1200">
                <a:solidFill>
                  <a:schemeClr val="tx1"/>
                </a:solidFill>
                <a:latin typeface="Gadget"/>
                <a:ea typeface="+mj-ea"/>
                <a:cs typeface="Gadget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Garamond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endParaRPr lang="en-US" sz="2344" dirty="0">
              <a:latin typeface="Lato Black" panose="020F0A02020204030203" pitchFamily="34" charset="0"/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16258" y="0"/>
            <a:ext cx="788670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Text Slide Master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38210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7" r:id="rId3"/>
  </p:sldLayoutIdLst>
  <p:timing>
    <p:tnLst>
      <p:par>
        <p:cTn id="1" dur="indefinite" restart="never" nodeType="tmRoot"/>
      </p:par>
    </p:tnLst>
  </p:timing>
  <p:txStyles>
    <p:titleStyle>
      <a:lvl1pPr algn="ctr" defTabSz="6858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bg1"/>
          </a:solidFill>
          <a:latin typeface="Lato Black" panose="020F0A02020204030203" pitchFamily="34" charset="0"/>
          <a:ea typeface="+mj-ea"/>
          <a:cs typeface="+mj-cs"/>
        </a:defRPr>
      </a:lvl1pPr>
    </p:titleStyle>
    <p:bodyStyle>
      <a:lvl1pPr marL="164592" indent="-164592" algn="l" defTabSz="685800" rtl="0" eaLnBrk="1" latinLnBrk="0" hangingPunct="1">
        <a:lnSpc>
          <a:spcPct val="100000"/>
        </a:lnSpc>
        <a:spcBef>
          <a:spcPts val="0"/>
        </a:spcBef>
        <a:spcAft>
          <a:spcPts val="3000"/>
        </a:spcAft>
        <a:buFont typeface="Arial"/>
        <a:buChar char="•"/>
        <a:defRPr sz="2400" b="1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1pPr>
      <a:lvl2pPr marL="342900" indent="0" algn="l" defTabSz="685800" rtl="0" eaLnBrk="1" latinLnBrk="0" hangingPunct="1">
        <a:lnSpc>
          <a:spcPct val="150000"/>
        </a:lnSpc>
        <a:spcBef>
          <a:spcPts val="375"/>
        </a:spcBef>
        <a:buFont typeface="Lato" panose="020F0502020204030203" pitchFamily="34" charset="0"/>
        <a:buNone/>
        <a:defRPr sz="2400" kern="1200">
          <a:solidFill>
            <a:schemeClr val="tx1"/>
          </a:solidFill>
          <a:latin typeface="Lato" panose="020F0502020204030203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>
          <a:xfrm>
            <a:off x="1751482" y="1439546"/>
            <a:ext cx="5591447" cy="1351396"/>
          </a:xfrm>
        </p:spPr>
        <p:txBody>
          <a:bodyPr>
            <a:normAutofit fontScale="92500" lnSpcReduction="10000"/>
          </a:bodyPr>
          <a:lstStyle/>
          <a:p>
            <a:pPr algn="ctr">
              <a:lnSpc>
                <a:spcPct val="100000"/>
              </a:lnSpc>
            </a:pPr>
            <a:r>
              <a:rPr lang="en-US" sz="4000" dirty="0" smtClean="0"/>
              <a:t>Licensing </a:t>
            </a:r>
            <a:r>
              <a:rPr lang="en-US" sz="4000" dirty="0" smtClean="0"/>
              <a:t>Updates</a:t>
            </a:r>
          </a:p>
          <a:p>
            <a:pPr algn="ctr">
              <a:lnSpc>
                <a:spcPct val="100000"/>
              </a:lnSpc>
            </a:pPr>
            <a:r>
              <a:rPr lang="en-US" sz="2800" dirty="0" smtClean="0"/>
              <a:t>AWSA Webinar</a:t>
            </a:r>
            <a:endParaRPr lang="en-US" sz="2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>
          <a:xfrm>
            <a:off x="6195462" y="3187781"/>
            <a:ext cx="2712564" cy="1158077"/>
          </a:xfrm>
        </p:spPr>
        <p:txBody>
          <a:bodyPr>
            <a:noAutofit/>
          </a:bodyPr>
          <a:lstStyle/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 smtClean="0"/>
              <a:t>David DeGuire</a:t>
            </a:r>
            <a:endParaRPr lang="en-US" sz="1318" dirty="0"/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dirty="0" smtClean="0"/>
              <a:t>Director – Teacher Education, Professional Development, and Licensing</a:t>
            </a:r>
            <a:endParaRPr lang="en-US" sz="1318" dirty="0"/>
          </a:p>
          <a:p>
            <a:pPr>
              <a:lnSpc>
                <a:spcPts val="1182"/>
              </a:lnSpc>
              <a:spcAft>
                <a:spcPts val="1200"/>
              </a:spcAft>
            </a:pPr>
            <a:r>
              <a:rPr lang="en-US" sz="1318" smtClean="0"/>
              <a:t>October </a:t>
            </a:r>
            <a:r>
              <a:rPr lang="en-US" sz="1318" smtClean="0"/>
              <a:t>26</a:t>
            </a:r>
            <a:r>
              <a:rPr lang="en-US" sz="1318" smtClean="0"/>
              <a:t>, </a:t>
            </a:r>
            <a:r>
              <a:rPr lang="en-US" sz="1318" dirty="0" smtClean="0"/>
              <a:t>2017</a:t>
            </a:r>
            <a:endParaRPr lang="en-US" sz="1318" dirty="0"/>
          </a:p>
        </p:txBody>
      </p:sp>
    </p:spTree>
    <p:extLst>
      <p:ext uri="{BB962C8B-B14F-4D97-AF65-F5344CB8AC3E}">
        <p14:creationId xmlns:p14="http://schemas.microsoft.com/office/powerpoint/2010/main" val="4185322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Other Changes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16020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State Superintendent has approved content tests from other states (e.g., Minnesota MTLE, Illinois ILTS) for meeting our requirements</a:t>
            </a:r>
            <a:br>
              <a:rPr lang="en-US" sz="1800" dirty="0" smtClean="0"/>
            </a:b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License Based on a Content Test pathway has been greatly broadened during the past year, including now being able to get Broadfield Language Arts, Science, and Social Studies</a:t>
            </a:r>
            <a:endParaRPr lang="en-US" sz="16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911309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4"/>
          </p:nvPr>
        </p:nvSpPr>
        <p:spPr>
          <a:xfrm>
            <a:off x="934065" y="1197429"/>
            <a:ext cx="7039895" cy="2512779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600" dirty="0" smtClean="0"/>
              <a:t>QUESTIONS?</a:t>
            </a:r>
            <a:endParaRPr lang="en-US" sz="36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1793" y="2286395"/>
            <a:ext cx="2084438" cy="15656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0522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Budget Bill </a:t>
            </a:r>
            <a:r>
              <a:rPr lang="en-US" dirty="0" smtClean="0"/>
              <a:t>- Licensing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99305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Lifetime licenses - expiration dates on valid Professional and Master Educator licenses will be removed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Initial Educators and new program completers will receive 3-year provisional license; life license after 6 semesters of experience; do not need to complete PDP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IHE faculty can teach high school courses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Virtual teachers licensed in home state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Individuals with an associate degree can be short-term sub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835893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/>
              <a:t>Budget Bill </a:t>
            </a:r>
            <a:r>
              <a:rPr lang="en-US" dirty="0" smtClean="0"/>
              <a:t>- Preparation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99305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Teacher Development Program Grants for districts to partner with UW campus or Extension for Professional Teaching Permit preparation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Alternative Teacher Preparation Program – appears to be the American Board online program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Rural School Teacher Talent Pilot Program: Grants to CESAs to coordinate practicum, student teacher, and internship placements in rural districts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549586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Emergency Rule in Effect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904570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1-year License with Stipulations (formerly Emergency)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OOS educators who have not passed required tests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Speech Language Pathologists who hold DSPS license</a:t>
            </a:r>
            <a:br>
              <a:rPr lang="en-US" sz="1600" dirty="0" smtClean="0"/>
            </a:br>
            <a:endParaRPr lang="en-US" sz="1600" dirty="0" smtClean="0"/>
          </a:p>
          <a:p>
            <a:pPr marL="166688" indent="-163513">
              <a:lnSpc>
                <a:spcPct val="100000"/>
              </a:lnSpc>
            </a:pPr>
            <a:r>
              <a:rPr lang="en-US" sz="1800" dirty="0" smtClean="0"/>
              <a:t>3-year License with Stipulations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Teacher with at least one year of experience in the district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Assigned to a new subject and/or developmental level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District </a:t>
            </a:r>
            <a:r>
              <a:rPr lang="en-US" sz="1600" dirty="0"/>
              <a:t>provides appropriate professional development and supervision </a:t>
            </a:r>
            <a:r>
              <a:rPr lang="en-US" sz="1600" dirty="0" smtClean="0"/>
              <a:t>for teacher </a:t>
            </a:r>
            <a:r>
              <a:rPr lang="en-US" sz="1600" dirty="0"/>
              <a:t>to become proficient in the preparation program content guidelines for the </a:t>
            </a:r>
            <a:r>
              <a:rPr lang="en-US" sz="1600" dirty="0" smtClean="0"/>
              <a:t>license area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District can recommend for full licensure by submitting evidence of proficiency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091907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Emergency Rule in Effect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061882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Initial Educator licenses for OOS teachers who pass edTPA</a:t>
            </a:r>
            <a:br>
              <a:rPr lang="en-US" sz="1800" dirty="0" smtClean="0"/>
            </a:b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Remove master’s degree requirement for Library Media Specialist license and make it a stand alone license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166688" indent="-163513">
              <a:lnSpc>
                <a:spcPct val="100000"/>
              </a:lnSpc>
            </a:pPr>
            <a:r>
              <a:rPr lang="en-US" sz="1800" dirty="0" smtClean="0"/>
              <a:t>New JROTC license based on certification as a JROTC Instructor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47429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 smtClean="0"/>
              <a:t>Emergency Rule in Effect Now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081546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Flexibility in admissions to preparation programs by removing Praxis CORE and GPA requirements</a:t>
            </a:r>
            <a:r>
              <a:rPr lang="en-US" sz="1600" dirty="0" smtClean="0"/>
              <a:t/>
            </a:r>
            <a:br>
              <a:rPr lang="en-US" sz="1600" dirty="0" smtClean="0"/>
            </a:br>
            <a:endParaRPr lang="en-US" sz="1600" dirty="0" smtClean="0"/>
          </a:p>
          <a:p>
            <a:pPr marL="166688" indent="-163513">
              <a:lnSpc>
                <a:spcPct val="100000"/>
              </a:lnSpc>
            </a:pPr>
            <a:r>
              <a:rPr lang="en-US" sz="1800" dirty="0" smtClean="0"/>
              <a:t>Additional options for demonstrating content knowledge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Existing Praxis II or ACTFL test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3.0 or higher GPA in license area coursework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Successful completion of content-based portfolio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4069760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/>
              <a:t>Permanent Rule Changes Coming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904570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Replace Developmental Levels with grade levels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Birth to Grade 3 (Early Childhood Regular and Special Education)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Grades K-9 (Elementary Regular Education)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Grades 4-12 (Middle &amp; High School Subjects)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Grades K-12 (Arts, CTE, PE, etc., and Special Education)</a:t>
            </a:r>
            <a:br>
              <a:rPr lang="en-US" sz="1600" dirty="0" smtClean="0"/>
            </a:br>
            <a:endParaRPr lang="en-US" sz="1600" dirty="0" smtClean="0"/>
          </a:p>
          <a:p>
            <a:pPr marL="166688" indent="-163513">
              <a:lnSpc>
                <a:spcPct val="100000"/>
              </a:lnSpc>
            </a:pPr>
            <a:r>
              <a:rPr lang="en-US" sz="1800" dirty="0" smtClean="0"/>
              <a:t>Collapse subject area licenses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English Language Arts</a:t>
            </a:r>
            <a:endParaRPr lang="en-US" sz="1100" dirty="0" smtClean="0"/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Music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Science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Social Studies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869040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/>
              <a:t>Permanent Rule Changes Coming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17003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New tiered licensing structure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Tier I – temporary/licenses with stipulations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Tier II – Initial/Provisional license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Tier III – Life license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Tier IV – Master Educator license</a:t>
            </a:r>
            <a:br>
              <a:rPr lang="en-US" sz="1600" dirty="0" smtClean="0"/>
            </a:br>
            <a:endParaRPr lang="en-US" sz="16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84782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en-US" b="0" dirty="0"/>
              <a:t>Permanent Rule Changes Coming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504335" y="1160208"/>
            <a:ext cx="6577781" cy="3136490"/>
          </a:xfrm>
        </p:spPr>
        <p:txBody>
          <a:bodyPr>
            <a:noAutofit/>
          </a:bodyPr>
          <a:lstStyle/>
          <a:p>
            <a:pPr marL="164592" indent="-164592">
              <a:lnSpc>
                <a:spcPct val="100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1800" dirty="0" smtClean="0"/>
              <a:t>Educator Preparation 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Update Teacher and Administrator standards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Remove portfolio requirement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Explicitly allow virtual classroom observations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Remove enumerated required general education courses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Identify when OOS teachers must take the edTPA</a:t>
            </a:r>
          </a:p>
          <a:p>
            <a:pPr marL="628650" lvl="1" indent="-163513">
              <a:lnSpc>
                <a:spcPct val="100000"/>
              </a:lnSpc>
            </a:pPr>
            <a:r>
              <a:rPr lang="en-US" sz="1600" dirty="0" smtClean="0"/>
              <a:t>Flexibilities in emergency rule</a:t>
            </a:r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516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 smtClean="0"/>
          </a:p>
          <a:p>
            <a:pPr marL="164592" indent="-164592">
              <a:lnSpc>
                <a:spcPct val="100000"/>
              </a:lnSpc>
              <a:spcAft>
                <a:spcPts val="1800"/>
              </a:spcAft>
              <a:buFont typeface="Arial" panose="020B0604020202020204" pitchFamily="34" charset="0"/>
              <a:buChar char="•"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2469638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6670</TotalTime>
  <Words>352</Words>
  <Application>Microsoft Office PowerPoint</Application>
  <PresentationFormat>On-screen Show (16:9)</PresentationFormat>
  <Paragraphs>71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Gadget</vt:lpstr>
      <vt:lpstr>Lato</vt:lpstr>
      <vt:lpstr>Lato Black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Department of Public Instruction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Ransley, Tawny M.  DPI</dc:creator>
  <cp:lastModifiedBy>DeGuire, David P.  DPI</cp:lastModifiedBy>
  <cp:revision>131</cp:revision>
  <dcterms:created xsi:type="dcterms:W3CDTF">2016-02-23T19:34:17Z</dcterms:created>
  <dcterms:modified xsi:type="dcterms:W3CDTF">2017-10-24T13:42:44Z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974533936</vt:i4>
  </property>
  <property fmtid="{D5CDD505-2E9C-101B-9397-08002B2CF9AE}" pid="3" name="_NewReviewCycle">
    <vt:lpwstr/>
  </property>
  <property fmtid="{D5CDD505-2E9C-101B-9397-08002B2CF9AE}" pid="4" name="_EmailSubject">
    <vt:lpwstr>State Budget</vt:lpwstr>
  </property>
  <property fmtid="{D5CDD505-2E9C-101B-9397-08002B2CF9AE}" pid="5" name="_AuthorEmail">
    <vt:lpwstr>David.Deguire@dpi.wi.gov</vt:lpwstr>
  </property>
  <property fmtid="{D5CDD505-2E9C-101B-9397-08002B2CF9AE}" pid="6" name="_AuthorEmailDisplayName">
    <vt:lpwstr>DeGuire, David P.  DPI</vt:lpwstr>
  </property>
</Properties>
</file>